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6" r:id="rId2"/>
    <p:sldMasterId id="2147483664" r:id="rId3"/>
  </p:sldMasterIdLst>
  <p:notesMasterIdLst>
    <p:notesMasterId r:id="rId25"/>
  </p:notesMasterIdLst>
  <p:sldIdLst>
    <p:sldId id="256" r:id="rId4"/>
    <p:sldId id="257" r:id="rId5"/>
    <p:sldId id="258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63" r:id="rId16"/>
    <p:sldId id="272" r:id="rId17"/>
    <p:sldId id="273" r:id="rId18"/>
    <p:sldId id="276" r:id="rId19"/>
    <p:sldId id="262" r:id="rId20"/>
    <p:sldId id="274" r:id="rId21"/>
    <p:sldId id="275" r:id="rId22"/>
    <p:sldId id="261" r:id="rId23"/>
    <p:sldId id="27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03E17"/>
    <a:srgbClr val="E46326"/>
    <a:srgbClr val="C2291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98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576" y="-816"/>
      </p:cViewPr>
      <p:guideLst>
        <p:guide orient="horz" pos="423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35F6-9CE7-E34A-BEB2-DAAE428E0DCE}" type="datetimeFigureOut">
              <a:rPr lang="nl-NL" smtClean="0"/>
              <a:pPr/>
              <a:t>28-11-2014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D6AD-8B39-374B-8114-6CA513FEBE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0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presentat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1320800" y="2209800"/>
            <a:ext cx="7607300" cy="3403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0" y="4267200"/>
            <a:ext cx="6502400" cy="18923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93600" rIns="144000" bIns="360000">
            <a:normAutofit/>
          </a:bodyPr>
          <a:lstStyle>
            <a:lvl1pPr marL="0" indent="0">
              <a:buFont typeface="Arial"/>
              <a:buNone/>
              <a:defRPr sz="3600" baseline="0">
                <a:latin typeface="Roboto Slab Light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sz="3600" baseline="0" dirty="0" smtClean="0">
                <a:latin typeface="Roboto Slab Light"/>
              </a:rPr>
              <a:t>Titel presentatie over maximaal 2 regels.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4813300" y="5727700"/>
            <a:ext cx="6350000" cy="3429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600">
                <a:latin typeface="Roboto Slab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nl-NL" sz="1600" b="0" i="0" dirty="0" smtClean="0">
                <a:solidFill>
                  <a:srgbClr val="403E17"/>
                </a:solidFill>
                <a:latin typeface="Roboto Slab Light"/>
                <a:cs typeface="Roboto Slab Light"/>
              </a:rPr>
              <a:t>Naam Achternaam, datum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4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679" y="1520825"/>
            <a:ext cx="10620000" cy="979307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2679" y="2500132"/>
            <a:ext cx="10620000" cy="3517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18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844800"/>
            <a:ext cx="8496300" cy="2209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baseline="0">
                <a:solidFill>
                  <a:schemeClr val="bg1"/>
                </a:solidFill>
                <a:latin typeface="Roboto Thin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dirty="0" err="1" smtClean="0"/>
              <a:t>Onderregel</a:t>
            </a:r>
            <a:r>
              <a:rPr lang="nl-NL" dirty="0" smtClean="0"/>
              <a:t> over meerdere regels.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117600"/>
            <a:ext cx="8509000" cy="172720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bg1"/>
              </a:buClr>
              <a:buSzPct val="120000"/>
              <a:buFont typeface="Arial"/>
              <a:buNone/>
              <a:defRPr sz="4800" baseline="0">
                <a:solidFill>
                  <a:schemeClr val="bg1"/>
                </a:solidFill>
                <a:latin typeface="Roboto Slab Light"/>
              </a:defRPr>
            </a:lvl1pPr>
            <a:lvl2pPr marL="457200" indent="0">
              <a:buClr>
                <a:schemeClr val="bg1"/>
              </a:buClr>
              <a:buSzPct val="120000"/>
              <a:buFont typeface="Arial"/>
              <a:buNone/>
              <a:defRPr/>
            </a:lvl2pPr>
            <a:lvl3pPr marL="914400" indent="0">
              <a:buClr>
                <a:schemeClr val="bg1"/>
              </a:buClr>
              <a:buSzPct val="120000"/>
              <a:buFont typeface="Arial"/>
              <a:buNone/>
              <a:defRPr/>
            </a:lvl3pPr>
            <a:lvl4pPr marL="1371600" indent="0">
              <a:buClr>
                <a:schemeClr val="bg1"/>
              </a:buClr>
              <a:buSzPct val="120000"/>
              <a:buFont typeface="Arial"/>
              <a:buNone/>
              <a:defRPr/>
            </a:lvl4pPr>
            <a:lvl5pPr marL="1828800" indent="0">
              <a:buClr>
                <a:schemeClr val="bg1"/>
              </a:buClr>
              <a:buSzPct val="120000"/>
              <a:buFont typeface="Arial"/>
              <a:buNone/>
              <a:defRPr/>
            </a:lvl5pPr>
          </a:lstStyle>
          <a:p>
            <a:pPr lvl="0"/>
            <a:r>
              <a:rPr lang="nl-NL" sz="4800" baseline="0" dirty="0" smtClean="0">
                <a:solidFill>
                  <a:schemeClr val="bg1"/>
                </a:solidFill>
                <a:latin typeface="Roboto Slab Light"/>
              </a:rPr>
              <a:t>Hoofdstuk titel over maximaal 2 regels.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28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1557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24100"/>
            <a:ext cx="8928100" cy="29464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Lopende tekst over meerdere regels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098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1557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2324100"/>
            <a:ext cx="8928100" cy="2946400"/>
          </a:xfrm>
          <a:prstGeom prst="rect">
            <a:avLst/>
          </a:prstGeom>
        </p:spPr>
        <p:txBody>
          <a:bodyPr vert="horz"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Char char="•"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Opsomming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240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ote tekst, citaat, uitspra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863600"/>
            <a:ext cx="8864600" cy="3606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6000" baseline="0">
                <a:latin typeface="Roboto Slab 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>
                <a:latin typeface="Roboto Slab Thin"/>
              </a:rPr>
              <a:t>Grote tekst zoals bijvoorbeeld een citaat over maximaal 4 </a:t>
            </a:r>
            <a:br>
              <a:rPr lang="nl-NL" dirty="0" smtClean="0">
                <a:latin typeface="Roboto Slab Thin"/>
              </a:rPr>
            </a:br>
            <a:r>
              <a:rPr lang="nl-NL" dirty="0" smtClean="0">
                <a:latin typeface="Roboto Slab Thin"/>
              </a:rPr>
              <a:t>regels.</a:t>
            </a:r>
            <a:endParaRPr lang="nl-NL" dirty="0" smtClean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4737100"/>
            <a:ext cx="8864600" cy="11303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2000" baseline="0">
                <a:solidFill>
                  <a:srgbClr val="E46326"/>
                </a:solidFill>
                <a:latin typeface="Roboto Thin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Eventueel kleine </a:t>
            </a:r>
            <a:r>
              <a:rPr lang="nl-NL" dirty="0" err="1" smtClean="0"/>
              <a:t>onderregel</a:t>
            </a:r>
            <a:r>
              <a:rPr lang="nl-NL" dirty="0" smtClean="0"/>
              <a:t> bij bovenstaande tekst.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681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1"/>
          </p:nvPr>
        </p:nvSpPr>
        <p:spPr>
          <a:xfrm>
            <a:off x="571500" y="2527300"/>
            <a:ext cx="8915400" cy="3517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91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6" name="Tijdelijke aanduiding voor tabel 4"/>
          <p:cNvSpPr>
            <a:spLocks noGrp="1"/>
          </p:cNvSpPr>
          <p:nvPr>
            <p:ph type="tbl" sz="quarter" idx="12"/>
          </p:nvPr>
        </p:nvSpPr>
        <p:spPr>
          <a:xfrm>
            <a:off x="571500" y="2527300"/>
            <a:ext cx="8915400" cy="3543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56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990600"/>
            <a:ext cx="8915400" cy="13335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3600" baseline="0">
                <a:latin typeface="Roboto Slab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Titel pagina over maximaal 2 regels.</a:t>
            </a:r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571500" y="2527300"/>
            <a:ext cx="8915400" cy="299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5689600"/>
            <a:ext cx="8864600" cy="4318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 sz="2000" baseline="0">
                <a:solidFill>
                  <a:srgbClr val="E46326"/>
                </a:solidFill>
                <a:latin typeface="Roboto Thin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6326"/>
              </a:buClr>
              <a:buSzPct val="120000"/>
              <a:buFont typeface="Arial"/>
              <a:buNone/>
              <a:tabLst/>
              <a:defRPr/>
            </a:pPr>
            <a:r>
              <a:rPr lang="nl-NL" dirty="0" smtClean="0"/>
              <a:t>Bijschrift over 1 regel.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33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4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LO-logo-onderregel-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3933" y="342899"/>
            <a:ext cx="3157200" cy="16891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9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03E17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4"/>
        </a:buBlip>
        <a:defRPr sz="2800" kern="1200">
          <a:solidFill>
            <a:schemeClr val="tx1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400" kern="1200">
          <a:solidFill>
            <a:schemeClr val="tx1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tx1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>
          <a:solidFill>
            <a:schemeClr val="tx1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 baseline="0">
          <a:solidFill>
            <a:schemeClr val="tx1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3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chemeClr val="bg1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4"/>
        </a:buBlip>
        <a:defRPr sz="2800" kern="1200">
          <a:solidFill>
            <a:schemeClr val="tx1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400" kern="1200">
          <a:solidFill>
            <a:schemeClr val="tx1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tx1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>
          <a:solidFill>
            <a:schemeClr val="tx1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1800" kern="1200" baseline="0">
          <a:solidFill>
            <a:schemeClr val="tx1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0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C22919"/>
          </a:solidFill>
          <a:latin typeface="Roboto Slab 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6326"/>
        </a:buClr>
        <a:buSzPct val="120000"/>
        <a:buFont typeface="Arial"/>
        <a:buChar char="•"/>
        <a:defRPr sz="2800" kern="1200">
          <a:solidFill>
            <a:srgbClr val="403E17"/>
          </a:solidFill>
          <a:latin typeface="Roboto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2400" kern="1200">
          <a:solidFill>
            <a:srgbClr val="403E17"/>
          </a:solidFill>
          <a:latin typeface="Roboto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2000" kern="1200">
          <a:solidFill>
            <a:srgbClr val="403E17"/>
          </a:solidFill>
          <a:latin typeface="Roboto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1800" kern="1200">
          <a:solidFill>
            <a:srgbClr val="403E17"/>
          </a:solidFill>
          <a:latin typeface="Roboto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46326"/>
        </a:buClr>
        <a:buSzPct val="120000"/>
        <a:buFont typeface="Arial"/>
        <a:buChar char="•"/>
        <a:defRPr sz="1800" kern="1200" baseline="0">
          <a:solidFill>
            <a:srgbClr val="403E17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958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_D2B3114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24540" r="-24540"/>
          <a:stretch>
            <a:fillRect/>
          </a:stretch>
        </p:blipFill>
        <p:spPr>
          <a:xfrm>
            <a:off x="-596901" y="2146300"/>
            <a:ext cx="9537511" cy="4267200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Teams als basis van de organisatie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Ben van der Hilst    </a:t>
            </a:r>
            <a:r>
              <a:rPr lang="nl-NL" dirty="0" err="1" smtClean="0"/>
              <a:t>HetLerenOrganiseren.nl</a:t>
            </a:r>
            <a:r>
              <a:rPr lang="nl-NL" dirty="0" smtClean="0"/>
              <a:t>  28 </a:t>
            </a:r>
            <a:r>
              <a:rPr lang="nl-NL" dirty="0" err="1" smtClean="0"/>
              <a:t>nov</a:t>
            </a:r>
            <a:r>
              <a:rPr lang="nl-NL" dirty="0" smtClean="0"/>
              <a:t> 2014</a:t>
            </a:r>
            <a:endParaRPr lang="nl-N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8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251200" y="1524000"/>
            <a:ext cx="4978400" cy="3657600"/>
          </a:xfrm>
          <a:prstGeom prst="ellips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2438400" y="1066800"/>
            <a:ext cx="6400800" cy="45720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727200" y="609600"/>
            <a:ext cx="7721600" cy="54102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914400" y="152400"/>
            <a:ext cx="9245600" cy="6400800"/>
          </a:xfrm>
          <a:prstGeom prst="ellips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537" name="Tekstvak 12"/>
          <p:cNvSpPr txBox="1">
            <a:spLocks noChangeArrowheads="1"/>
          </p:cNvSpPr>
          <p:nvPr/>
        </p:nvSpPr>
        <p:spPr bwMode="auto">
          <a:xfrm>
            <a:off x="4470400" y="228600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nationaal</a:t>
            </a:r>
          </a:p>
        </p:txBody>
      </p:sp>
      <p:sp>
        <p:nvSpPr>
          <p:cNvPr id="22538" name="Tekstvak 13"/>
          <p:cNvSpPr txBox="1">
            <a:spLocks noChangeArrowheads="1"/>
          </p:cNvSpPr>
          <p:nvPr/>
        </p:nvSpPr>
        <p:spPr bwMode="auto">
          <a:xfrm>
            <a:off x="4673600" y="609600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regionaal</a:t>
            </a:r>
          </a:p>
        </p:txBody>
      </p:sp>
      <p:sp>
        <p:nvSpPr>
          <p:cNvPr id="22539" name="Tekstvak 14"/>
          <p:cNvSpPr txBox="1">
            <a:spLocks noChangeArrowheads="1"/>
          </p:cNvSpPr>
          <p:nvPr/>
        </p:nvSpPr>
        <p:spPr bwMode="auto">
          <a:xfrm>
            <a:off x="4267200" y="1143000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arbeidsorganisatie</a:t>
            </a:r>
          </a:p>
        </p:txBody>
      </p: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4572000" y="160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logistiek</a:t>
            </a:r>
          </a:p>
        </p:txBody>
      </p:sp>
      <p:sp>
        <p:nvSpPr>
          <p:cNvPr id="22541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22542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486400" y="1524000"/>
            <a:ext cx="4978400" cy="3657600"/>
          </a:xfrm>
          <a:prstGeom prst="ellips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117600" y="609600"/>
            <a:ext cx="6400800" cy="45720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219200" y="1600200"/>
            <a:ext cx="7721600" cy="54102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743200" y="228600"/>
            <a:ext cx="9245600" cy="6400800"/>
          </a:xfrm>
          <a:prstGeom prst="ellips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7657" name="Tekstvak 12"/>
          <p:cNvSpPr txBox="1">
            <a:spLocks noChangeArrowheads="1"/>
          </p:cNvSpPr>
          <p:nvPr/>
        </p:nvSpPr>
        <p:spPr bwMode="auto">
          <a:xfrm>
            <a:off x="6197600" y="304800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nationaal</a:t>
            </a:r>
          </a:p>
        </p:txBody>
      </p:sp>
      <p:sp>
        <p:nvSpPr>
          <p:cNvPr id="27658" name="Tekstvak 13"/>
          <p:cNvSpPr txBox="1">
            <a:spLocks noChangeArrowheads="1"/>
          </p:cNvSpPr>
          <p:nvPr/>
        </p:nvSpPr>
        <p:spPr bwMode="auto">
          <a:xfrm>
            <a:off x="3759200" y="1676400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regionaal</a:t>
            </a:r>
          </a:p>
        </p:txBody>
      </p:sp>
      <p:sp>
        <p:nvSpPr>
          <p:cNvPr id="27659" name="Tekstvak 14"/>
          <p:cNvSpPr txBox="1">
            <a:spLocks noChangeArrowheads="1"/>
          </p:cNvSpPr>
          <p:nvPr/>
        </p:nvSpPr>
        <p:spPr bwMode="auto">
          <a:xfrm>
            <a:off x="2641600" y="838200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arbeidsorganisatie</a:t>
            </a:r>
          </a:p>
        </p:txBody>
      </p:sp>
      <p:sp>
        <p:nvSpPr>
          <p:cNvPr id="27660" name="Tekstvak 15"/>
          <p:cNvSpPr txBox="1">
            <a:spLocks noChangeArrowheads="1"/>
          </p:cNvSpPr>
          <p:nvPr/>
        </p:nvSpPr>
        <p:spPr bwMode="auto">
          <a:xfrm>
            <a:off x="6705600" y="160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logistiek</a:t>
            </a:r>
          </a:p>
        </p:txBody>
      </p:sp>
      <p:sp>
        <p:nvSpPr>
          <p:cNvPr id="27661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27662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Waarom teams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58800" y="2324100"/>
            <a:ext cx="6413500" cy="3378200"/>
          </a:xfrm>
        </p:spPr>
        <p:txBody>
          <a:bodyPr/>
          <a:lstStyle/>
          <a:p>
            <a:r>
              <a:rPr lang="nl-NL" dirty="0" smtClean="0"/>
              <a:t>Samen werken aan pedagogische en didactische doelen</a:t>
            </a:r>
          </a:p>
          <a:p>
            <a:r>
              <a:rPr lang="nl-NL" dirty="0" smtClean="0"/>
              <a:t>Collectief en individueel leren van docenten</a:t>
            </a:r>
          </a:p>
          <a:p>
            <a:r>
              <a:rPr lang="nl-NL" dirty="0" smtClean="0"/>
              <a:t>Samenwerken aan (</a:t>
            </a:r>
            <a:r>
              <a:rPr lang="nl-NL" dirty="0" err="1" smtClean="0"/>
              <a:t>klasoverstijgende</a:t>
            </a:r>
            <a:r>
              <a:rPr lang="nl-NL" dirty="0" smtClean="0"/>
              <a:t>) innovaties</a:t>
            </a:r>
          </a:p>
          <a:p>
            <a:r>
              <a:rPr lang="nl-NL" dirty="0" smtClean="0"/>
              <a:t>Verbinding tussen individueel en </a:t>
            </a:r>
            <a:r>
              <a:rPr lang="nl-NL" dirty="0" err="1" smtClean="0"/>
              <a:t>organisatie-leren</a:t>
            </a:r>
            <a:endParaRPr lang="nl-NL" dirty="0"/>
          </a:p>
        </p:txBody>
      </p:sp>
      <p:pic>
        <p:nvPicPr>
          <p:cNvPr id="4" name="Afbeelding 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819" y="2463800"/>
            <a:ext cx="4950905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</a:t>
            </a:r>
            <a:r>
              <a:rPr lang="en-GB" dirty="0" err="1" smtClean="0"/>
              <a:t>leren</a:t>
            </a:r>
            <a:r>
              <a:rPr lang="en-GB" dirty="0" smtClean="0"/>
              <a:t> van </a:t>
            </a:r>
            <a:r>
              <a:rPr lang="en-GB" dirty="0" err="1" smtClean="0"/>
              <a:t>docenten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Docenten leren het krachtigst van collectief leren</a:t>
            </a:r>
          </a:p>
          <a:p>
            <a:r>
              <a:rPr lang="nl-NL" dirty="0" smtClean="0"/>
              <a:t>Docenten leren het meest wanneer er een directe relatie is met de werkplek</a:t>
            </a:r>
          </a:p>
          <a:p>
            <a:r>
              <a:rPr lang="nl-NL" dirty="0" smtClean="0"/>
              <a:t>Collectief leren wordt sterk bevorderd door wederzijdse afhankelijkheid</a:t>
            </a:r>
          </a:p>
          <a:p>
            <a:r>
              <a:rPr lang="nl-NL" dirty="0" smtClean="0"/>
              <a:t>Wederzijdse afhankelijkheid ontstaat vanuit collectieve verantwoordelijkheid met bijbehorende bevoegdheden</a:t>
            </a:r>
          </a:p>
          <a:p>
            <a:r>
              <a:rPr lang="nl-NL" dirty="0" smtClean="0"/>
              <a:t>Collectieve verantwoordelijkheid vereist kleine teams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vak 20"/>
          <p:cNvSpPr txBox="1">
            <a:spLocks noChangeArrowheads="1"/>
          </p:cNvSpPr>
          <p:nvPr/>
        </p:nvSpPr>
        <p:spPr bwMode="auto">
          <a:xfrm>
            <a:off x="8128000" y="2438401"/>
            <a:ext cx="812800" cy="36933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b="1">
                <a:solidFill>
                  <a:srgbClr val="FF0000"/>
                </a:solidFill>
              </a:rPr>
              <a:t>TL</a:t>
            </a:r>
          </a:p>
        </p:txBody>
      </p:sp>
      <p:cxnSp>
        <p:nvCxnSpPr>
          <p:cNvPr id="14339" name="Rechte verbindingslijn 22"/>
          <p:cNvCxnSpPr>
            <a:cxnSpLocks noChangeShapeType="1"/>
            <a:stCxn id="14338" idx="2"/>
          </p:cNvCxnSpPr>
          <p:nvPr/>
        </p:nvCxnSpPr>
        <p:spPr bwMode="auto">
          <a:xfrm rot="5400000">
            <a:off x="6991868" y="3029467"/>
            <a:ext cx="1764267" cy="13207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40" name="Rechte verbindingslijn 24"/>
          <p:cNvCxnSpPr>
            <a:cxnSpLocks noChangeShapeType="1"/>
            <a:stCxn id="14338" idx="2"/>
          </p:cNvCxnSpPr>
          <p:nvPr/>
        </p:nvCxnSpPr>
        <p:spPr bwMode="auto">
          <a:xfrm rot="5400000">
            <a:off x="7296667" y="3334266"/>
            <a:ext cx="1764267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41" name="Rechte verbindingslijn 26"/>
          <p:cNvCxnSpPr>
            <a:cxnSpLocks noChangeShapeType="1"/>
            <a:stCxn id="14338" idx="2"/>
          </p:cNvCxnSpPr>
          <p:nvPr/>
        </p:nvCxnSpPr>
        <p:spPr bwMode="auto">
          <a:xfrm rot="16200000" flipH="1">
            <a:off x="7651472" y="3690660"/>
            <a:ext cx="1765856" cy="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42" name="Rechte verbindingslijn 30"/>
          <p:cNvCxnSpPr>
            <a:cxnSpLocks noChangeShapeType="1"/>
            <a:stCxn id="14338" idx="2"/>
          </p:cNvCxnSpPr>
          <p:nvPr/>
        </p:nvCxnSpPr>
        <p:spPr bwMode="auto">
          <a:xfrm rot="16200000" flipH="1">
            <a:off x="8058667" y="3283465"/>
            <a:ext cx="1764267" cy="8128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43" name="Rechte verbindingslijn 32"/>
          <p:cNvCxnSpPr>
            <a:cxnSpLocks noChangeShapeType="1"/>
            <a:stCxn id="14338" idx="2"/>
          </p:cNvCxnSpPr>
          <p:nvPr/>
        </p:nvCxnSpPr>
        <p:spPr bwMode="auto">
          <a:xfrm rot="16200000" flipH="1">
            <a:off x="8414267" y="2927865"/>
            <a:ext cx="1764267" cy="15240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44" name="Tekstvak 33"/>
          <p:cNvSpPr txBox="1">
            <a:spLocks noChangeArrowheads="1"/>
          </p:cNvSpPr>
          <p:nvPr/>
        </p:nvSpPr>
        <p:spPr bwMode="auto">
          <a:xfrm>
            <a:off x="6908800" y="48006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45" name="Tekstvak 35"/>
          <p:cNvSpPr txBox="1">
            <a:spLocks noChangeArrowheads="1"/>
          </p:cNvSpPr>
          <p:nvPr/>
        </p:nvSpPr>
        <p:spPr bwMode="auto">
          <a:xfrm>
            <a:off x="7620000" y="4800601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46" name="Tekstvak 37"/>
          <p:cNvSpPr txBox="1">
            <a:spLocks noChangeArrowheads="1"/>
          </p:cNvSpPr>
          <p:nvPr/>
        </p:nvSpPr>
        <p:spPr bwMode="auto">
          <a:xfrm>
            <a:off x="90424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47" name="Tekstvak 38"/>
          <p:cNvSpPr txBox="1">
            <a:spLocks noChangeArrowheads="1"/>
          </p:cNvSpPr>
          <p:nvPr/>
        </p:nvSpPr>
        <p:spPr bwMode="auto">
          <a:xfrm>
            <a:off x="9855200" y="4800601"/>
            <a:ext cx="81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48" name="Tekstvak 39"/>
          <p:cNvSpPr txBox="1">
            <a:spLocks noChangeArrowheads="1"/>
          </p:cNvSpPr>
          <p:nvPr/>
        </p:nvSpPr>
        <p:spPr bwMode="auto">
          <a:xfrm>
            <a:off x="8331200" y="4800601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4349" name="Rechte verbindingslijn 46"/>
          <p:cNvCxnSpPr>
            <a:cxnSpLocks noChangeShapeType="1"/>
            <a:stCxn id="14338" idx="2"/>
          </p:cNvCxnSpPr>
          <p:nvPr/>
        </p:nvCxnSpPr>
        <p:spPr bwMode="auto">
          <a:xfrm rot="16200000" flipH="1">
            <a:off x="8769867" y="2572265"/>
            <a:ext cx="1764267" cy="22352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50" name="Tekstvak 47"/>
          <p:cNvSpPr txBox="1">
            <a:spLocks noChangeArrowheads="1"/>
          </p:cNvSpPr>
          <p:nvPr/>
        </p:nvSpPr>
        <p:spPr bwMode="auto">
          <a:xfrm>
            <a:off x="105664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351" name="Ovaal 53"/>
          <p:cNvSpPr>
            <a:spLocks noChangeArrowheads="1"/>
          </p:cNvSpPr>
          <p:nvPr/>
        </p:nvSpPr>
        <p:spPr bwMode="auto">
          <a:xfrm>
            <a:off x="7315200" y="3657600"/>
            <a:ext cx="31496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4352" name="Tekstvak 54"/>
          <p:cNvSpPr txBox="1">
            <a:spLocks noChangeArrowheads="1"/>
          </p:cNvSpPr>
          <p:nvPr/>
        </p:nvSpPr>
        <p:spPr bwMode="auto">
          <a:xfrm>
            <a:off x="10668000" y="3657600"/>
            <a:ext cx="132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>
                <a:solidFill>
                  <a:srgbClr val="FF0000"/>
                </a:solidFill>
              </a:rPr>
              <a:t>team-</a:t>
            </a:r>
          </a:p>
          <a:p>
            <a:pPr algn="ctr"/>
            <a:r>
              <a:rPr lang="nl-NL" sz="1600">
                <a:solidFill>
                  <a:srgbClr val="FF0000"/>
                </a:solidFill>
              </a:rPr>
              <a:t>overleg</a:t>
            </a:r>
          </a:p>
        </p:txBody>
      </p:sp>
      <p:sp>
        <p:nvSpPr>
          <p:cNvPr id="14353" name="Tekstvak 57"/>
          <p:cNvSpPr txBox="1">
            <a:spLocks noChangeArrowheads="1"/>
          </p:cNvSpPr>
          <p:nvPr/>
        </p:nvSpPr>
        <p:spPr bwMode="auto">
          <a:xfrm>
            <a:off x="7213600" y="1219200"/>
            <a:ext cx="447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solidFill>
                  <a:srgbClr val="FF0000"/>
                </a:solidFill>
              </a:rPr>
              <a:t>team als overlegorgaan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kstvak 3"/>
          <p:cNvSpPr txBox="1">
            <a:spLocks noChangeArrowheads="1"/>
          </p:cNvSpPr>
          <p:nvPr/>
        </p:nvSpPr>
        <p:spPr bwMode="auto">
          <a:xfrm>
            <a:off x="1727200" y="3505201"/>
            <a:ext cx="29464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b="1"/>
              <a:t>team</a:t>
            </a:r>
          </a:p>
        </p:txBody>
      </p:sp>
      <p:cxnSp>
        <p:nvCxnSpPr>
          <p:cNvPr id="15363" name="Rechte verbindingslijn 5"/>
          <p:cNvCxnSpPr>
            <a:cxnSpLocks noChangeShapeType="1"/>
            <a:stCxn id="15362" idx="2"/>
          </p:cNvCxnSpPr>
          <p:nvPr/>
        </p:nvCxnSpPr>
        <p:spPr bwMode="auto">
          <a:xfrm rot="5400000">
            <a:off x="2165868" y="3537467"/>
            <a:ext cx="697467" cy="1371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4" name="Rechte verbindingslijn 7"/>
          <p:cNvCxnSpPr>
            <a:cxnSpLocks noChangeShapeType="1"/>
            <a:stCxn id="15362" idx="2"/>
          </p:cNvCxnSpPr>
          <p:nvPr/>
        </p:nvCxnSpPr>
        <p:spPr bwMode="auto">
          <a:xfrm rot="5400000">
            <a:off x="2521468" y="3893067"/>
            <a:ext cx="697467" cy="660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5" name="Rechte verbindingslijn 9"/>
          <p:cNvCxnSpPr>
            <a:cxnSpLocks noChangeShapeType="1"/>
            <a:stCxn id="15362" idx="2"/>
          </p:cNvCxnSpPr>
          <p:nvPr/>
        </p:nvCxnSpPr>
        <p:spPr bwMode="auto">
          <a:xfrm rot="5400000">
            <a:off x="2826268" y="4197867"/>
            <a:ext cx="697467" cy="50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6" name="Rechte verbindingslijn 11"/>
          <p:cNvCxnSpPr>
            <a:cxnSpLocks noChangeShapeType="1"/>
            <a:stCxn id="15362" idx="2"/>
          </p:cNvCxnSpPr>
          <p:nvPr/>
        </p:nvCxnSpPr>
        <p:spPr bwMode="auto">
          <a:xfrm rot="16200000" flipH="1">
            <a:off x="3080267" y="3994665"/>
            <a:ext cx="697467" cy="457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7" name="Rechte verbindingslijn 13"/>
          <p:cNvCxnSpPr>
            <a:cxnSpLocks noChangeShapeType="1"/>
            <a:stCxn id="15362" idx="2"/>
          </p:cNvCxnSpPr>
          <p:nvPr/>
        </p:nvCxnSpPr>
        <p:spPr bwMode="auto">
          <a:xfrm rot="16200000" flipH="1">
            <a:off x="3435867" y="3639065"/>
            <a:ext cx="697467" cy="1168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8" name="Rechte verbindingslijn 15"/>
          <p:cNvCxnSpPr>
            <a:cxnSpLocks noChangeShapeType="1"/>
            <a:stCxn id="15362" idx="0"/>
          </p:cNvCxnSpPr>
          <p:nvPr/>
        </p:nvCxnSpPr>
        <p:spPr bwMode="auto">
          <a:xfrm rot="16200000" flipV="1">
            <a:off x="2870200" y="3175001"/>
            <a:ext cx="609601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5369" name="Tekstvak 19"/>
          <p:cNvSpPr txBox="1">
            <a:spLocks noChangeArrowheads="1"/>
          </p:cNvSpPr>
          <p:nvPr/>
        </p:nvSpPr>
        <p:spPr bwMode="auto">
          <a:xfrm>
            <a:off x="2743200" y="2438401"/>
            <a:ext cx="9144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b="1"/>
              <a:t>TL</a:t>
            </a:r>
          </a:p>
        </p:txBody>
      </p:sp>
      <p:sp>
        <p:nvSpPr>
          <p:cNvPr id="15370" name="Tekstvak 20"/>
          <p:cNvSpPr txBox="1">
            <a:spLocks noChangeArrowheads="1"/>
          </p:cNvSpPr>
          <p:nvPr/>
        </p:nvSpPr>
        <p:spPr bwMode="auto">
          <a:xfrm>
            <a:off x="8128000" y="2438401"/>
            <a:ext cx="812800" cy="36933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b="1">
                <a:solidFill>
                  <a:srgbClr val="FF0000"/>
                </a:solidFill>
              </a:rPr>
              <a:t>TL</a:t>
            </a:r>
          </a:p>
        </p:txBody>
      </p:sp>
      <p:cxnSp>
        <p:nvCxnSpPr>
          <p:cNvPr id="15371" name="Rechte verbindingslijn 22"/>
          <p:cNvCxnSpPr>
            <a:cxnSpLocks noChangeShapeType="1"/>
            <a:stCxn id="15370" idx="2"/>
          </p:cNvCxnSpPr>
          <p:nvPr/>
        </p:nvCxnSpPr>
        <p:spPr bwMode="auto">
          <a:xfrm rot="5400000">
            <a:off x="6991868" y="3029467"/>
            <a:ext cx="1764267" cy="13207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72" name="Rechte verbindingslijn 24"/>
          <p:cNvCxnSpPr>
            <a:cxnSpLocks noChangeShapeType="1"/>
            <a:stCxn id="15370" idx="2"/>
          </p:cNvCxnSpPr>
          <p:nvPr/>
        </p:nvCxnSpPr>
        <p:spPr bwMode="auto">
          <a:xfrm rot="5400000">
            <a:off x="7296667" y="3334266"/>
            <a:ext cx="1764267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73" name="Rechte verbindingslijn 26"/>
          <p:cNvCxnSpPr>
            <a:cxnSpLocks noChangeShapeType="1"/>
            <a:stCxn id="15370" idx="2"/>
          </p:cNvCxnSpPr>
          <p:nvPr/>
        </p:nvCxnSpPr>
        <p:spPr bwMode="auto">
          <a:xfrm rot="16200000" flipH="1">
            <a:off x="7651472" y="3690660"/>
            <a:ext cx="1765856" cy="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74" name="Rechte verbindingslijn 30"/>
          <p:cNvCxnSpPr>
            <a:cxnSpLocks noChangeShapeType="1"/>
            <a:stCxn id="15370" idx="2"/>
          </p:cNvCxnSpPr>
          <p:nvPr/>
        </p:nvCxnSpPr>
        <p:spPr bwMode="auto">
          <a:xfrm rot="16200000" flipH="1">
            <a:off x="8058667" y="3283465"/>
            <a:ext cx="1764267" cy="8128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375" name="Rechte verbindingslijn 32"/>
          <p:cNvCxnSpPr>
            <a:cxnSpLocks noChangeShapeType="1"/>
            <a:stCxn id="15370" idx="2"/>
          </p:cNvCxnSpPr>
          <p:nvPr/>
        </p:nvCxnSpPr>
        <p:spPr bwMode="auto">
          <a:xfrm rot="16200000" flipH="1">
            <a:off x="8414267" y="2927865"/>
            <a:ext cx="1764267" cy="15240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5376" name="Tekstvak 33"/>
          <p:cNvSpPr txBox="1">
            <a:spLocks noChangeArrowheads="1"/>
          </p:cNvSpPr>
          <p:nvPr/>
        </p:nvSpPr>
        <p:spPr bwMode="auto">
          <a:xfrm>
            <a:off x="6908800" y="48006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377" name="Tekstvak 35"/>
          <p:cNvSpPr txBox="1">
            <a:spLocks noChangeArrowheads="1"/>
          </p:cNvSpPr>
          <p:nvPr/>
        </p:nvSpPr>
        <p:spPr bwMode="auto">
          <a:xfrm>
            <a:off x="7620000" y="4800601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378" name="Tekstvak 37"/>
          <p:cNvSpPr txBox="1">
            <a:spLocks noChangeArrowheads="1"/>
          </p:cNvSpPr>
          <p:nvPr/>
        </p:nvSpPr>
        <p:spPr bwMode="auto">
          <a:xfrm>
            <a:off x="90424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379" name="Tekstvak 38"/>
          <p:cNvSpPr txBox="1">
            <a:spLocks noChangeArrowheads="1"/>
          </p:cNvSpPr>
          <p:nvPr/>
        </p:nvSpPr>
        <p:spPr bwMode="auto">
          <a:xfrm>
            <a:off x="9855200" y="4800601"/>
            <a:ext cx="81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380" name="Tekstvak 39"/>
          <p:cNvSpPr txBox="1">
            <a:spLocks noChangeArrowheads="1"/>
          </p:cNvSpPr>
          <p:nvPr/>
        </p:nvSpPr>
        <p:spPr bwMode="auto">
          <a:xfrm>
            <a:off x="8331200" y="4800601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381" name="Tekstvak 40"/>
          <p:cNvSpPr txBox="1">
            <a:spLocks noChangeArrowheads="1"/>
          </p:cNvSpPr>
          <p:nvPr/>
        </p:nvSpPr>
        <p:spPr bwMode="auto">
          <a:xfrm>
            <a:off x="1422400" y="4800600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D</a:t>
            </a:r>
          </a:p>
        </p:txBody>
      </p:sp>
      <p:sp>
        <p:nvSpPr>
          <p:cNvPr id="15382" name="Tekstvak 41"/>
          <p:cNvSpPr txBox="1">
            <a:spLocks noChangeArrowheads="1"/>
          </p:cNvSpPr>
          <p:nvPr/>
        </p:nvSpPr>
        <p:spPr bwMode="auto">
          <a:xfrm>
            <a:off x="2235200" y="4800601"/>
            <a:ext cx="81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383" name="Tekstvak 42"/>
          <p:cNvSpPr txBox="1">
            <a:spLocks noChangeArrowheads="1"/>
          </p:cNvSpPr>
          <p:nvPr/>
        </p:nvSpPr>
        <p:spPr bwMode="auto">
          <a:xfrm>
            <a:off x="29464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D</a:t>
            </a:r>
          </a:p>
        </p:txBody>
      </p:sp>
      <p:sp>
        <p:nvSpPr>
          <p:cNvPr id="15384" name="Tekstvak 43"/>
          <p:cNvSpPr txBox="1">
            <a:spLocks noChangeArrowheads="1"/>
          </p:cNvSpPr>
          <p:nvPr/>
        </p:nvSpPr>
        <p:spPr bwMode="auto">
          <a:xfrm>
            <a:off x="3556000" y="48006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D</a:t>
            </a:r>
          </a:p>
        </p:txBody>
      </p:sp>
      <p:sp>
        <p:nvSpPr>
          <p:cNvPr id="15385" name="Tekstvak 44"/>
          <p:cNvSpPr txBox="1">
            <a:spLocks noChangeArrowheads="1"/>
          </p:cNvSpPr>
          <p:nvPr/>
        </p:nvSpPr>
        <p:spPr bwMode="auto">
          <a:xfrm>
            <a:off x="42672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D</a:t>
            </a:r>
          </a:p>
        </p:txBody>
      </p:sp>
      <p:cxnSp>
        <p:nvCxnSpPr>
          <p:cNvPr id="15386" name="Rechte verbindingslijn 46"/>
          <p:cNvCxnSpPr>
            <a:cxnSpLocks noChangeShapeType="1"/>
            <a:stCxn id="15370" idx="2"/>
          </p:cNvCxnSpPr>
          <p:nvPr/>
        </p:nvCxnSpPr>
        <p:spPr bwMode="auto">
          <a:xfrm rot="16200000" flipH="1">
            <a:off x="8769867" y="2572265"/>
            <a:ext cx="1764267" cy="22352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5387" name="Tekstvak 47"/>
          <p:cNvSpPr txBox="1">
            <a:spLocks noChangeArrowheads="1"/>
          </p:cNvSpPr>
          <p:nvPr/>
        </p:nvSpPr>
        <p:spPr bwMode="auto">
          <a:xfrm>
            <a:off x="10566400" y="4800601"/>
            <a:ext cx="71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15388" name="Rechte verbindingslijn 49"/>
          <p:cNvCxnSpPr>
            <a:cxnSpLocks noChangeShapeType="1"/>
            <a:stCxn id="15362" idx="2"/>
          </p:cNvCxnSpPr>
          <p:nvPr/>
        </p:nvCxnSpPr>
        <p:spPr bwMode="auto">
          <a:xfrm rot="5400000">
            <a:off x="1708668" y="3080267"/>
            <a:ext cx="697467" cy="2285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9" name="Tekstvak 50"/>
          <p:cNvSpPr txBox="1">
            <a:spLocks noChangeArrowheads="1"/>
          </p:cNvSpPr>
          <p:nvPr/>
        </p:nvSpPr>
        <p:spPr bwMode="auto">
          <a:xfrm>
            <a:off x="609600" y="4800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G</a:t>
            </a:r>
          </a:p>
        </p:txBody>
      </p:sp>
      <p:sp>
        <p:nvSpPr>
          <p:cNvPr id="52" name="Pijl omhoog 51"/>
          <p:cNvSpPr>
            <a:spLocks noChangeArrowheads="1"/>
          </p:cNvSpPr>
          <p:nvPr/>
        </p:nvSpPr>
        <p:spPr bwMode="auto">
          <a:xfrm>
            <a:off x="5080000" y="3962400"/>
            <a:ext cx="609600" cy="1066800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53" name="Pijl omlaag 52"/>
          <p:cNvSpPr>
            <a:spLocks noChangeArrowheads="1"/>
          </p:cNvSpPr>
          <p:nvPr/>
        </p:nvSpPr>
        <p:spPr bwMode="auto">
          <a:xfrm>
            <a:off x="5080000" y="2438400"/>
            <a:ext cx="6096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5392" name="Ovaal 53"/>
          <p:cNvSpPr>
            <a:spLocks noChangeArrowheads="1"/>
          </p:cNvSpPr>
          <p:nvPr/>
        </p:nvSpPr>
        <p:spPr bwMode="auto">
          <a:xfrm>
            <a:off x="7315200" y="3657600"/>
            <a:ext cx="31496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5393" name="Tekstvak 54"/>
          <p:cNvSpPr txBox="1">
            <a:spLocks noChangeArrowheads="1"/>
          </p:cNvSpPr>
          <p:nvPr/>
        </p:nvSpPr>
        <p:spPr bwMode="auto">
          <a:xfrm>
            <a:off x="10668000" y="3657600"/>
            <a:ext cx="132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>
                <a:solidFill>
                  <a:srgbClr val="FF0000"/>
                </a:solidFill>
              </a:rPr>
              <a:t>team-</a:t>
            </a:r>
          </a:p>
          <a:p>
            <a:pPr algn="ctr"/>
            <a:r>
              <a:rPr lang="nl-NL" sz="1600">
                <a:solidFill>
                  <a:srgbClr val="FF0000"/>
                </a:solidFill>
              </a:rPr>
              <a:t>overleg</a:t>
            </a:r>
          </a:p>
        </p:txBody>
      </p:sp>
      <p:sp>
        <p:nvSpPr>
          <p:cNvPr id="15394" name="Tekstvak 55"/>
          <p:cNvSpPr txBox="1">
            <a:spLocks noChangeArrowheads="1"/>
          </p:cNvSpPr>
          <p:nvPr/>
        </p:nvSpPr>
        <p:spPr bwMode="auto">
          <a:xfrm>
            <a:off x="812800" y="1219200"/>
            <a:ext cx="436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/>
              <a:t>Team als </a:t>
            </a:r>
            <a:r>
              <a:rPr lang="nl-NL" sz="1800" b="1" i="1"/>
              <a:t>actor</a:t>
            </a:r>
            <a:r>
              <a:rPr lang="nl-NL" sz="1800"/>
              <a:t> in organogram</a:t>
            </a:r>
          </a:p>
        </p:txBody>
      </p:sp>
      <p:sp>
        <p:nvSpPr>
          <p:cNvPr id="15395" name="Tekstvak 57"/>
          <p:cNvSpPr txBox="1">
            <a:spLocks noChangeArrowheads="1"/>
          </p:cNvSpPr>
          <p:nvPr/>
        </p:nvSpPr>
        <p:spPr bwMode="auto">
          <a:xfrm>
            <a:off x="7213600" y="1219200"/>
            <a:ext cx="447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600">
                <a:solidFill>
                  <a:srgbClr val="FF0000"/>
                </a:solidFill>
              </a:rPr>
              <a:t>team als overlegorgaan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Collectieve verantwoordelijkheid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Het team is collectief verantwoordelijk  voor onderwijs en begeleiding, dus collectief verantwoordelijk voor alle resultaten van leerlingen.</a:t>
            </a:r>
          </a:p>
          <a:p>
            <a:r>
              <a:rPr lang="nl-NL" dirty="0" smtClean="0"/>
              <a:t>De individuele verantwoordelijkheid behelst zowel de verantwoordelijkheid voor de ‘eigen’ resultaten als ook de </a:t>
            </a:r>
            <a:r>
              <a:rPr lang="nl-NL" dirty="0" err="1" smtClean="0"/>
              <a:t>mede-verantwoordelijkheid</a:t>
            </a:r>
            <a:r>
              <a:rPr lang="nl-NL" dirty="0" smtClean="0"/>
              <a:t> voor alle resultaten van het team.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3545840" y="4145280"/>
            <a:ext cx="1981200" cy="180848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5445760" y="1483360"/>
            <a:ext cx="1859280" cy="175768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827520" y="4368800"/>
            <a:ext cx="1778000" cy="171704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273040" y="3220720"/>
            <a:ext cx="1910080" cy="191008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2291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445760" y="2072640"/>
            <a:ext cx="18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TEAM VMBO TL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505200" y="4775200"/>
            <a:ext cx="20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TEAM VWO 4-6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786880" y="4937760"/>
            <a:ext cx="18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TEAM H/V</a:t>
            </a:r>
          </a:p>
          <a:p>
            <a:pPr algn="ctr"/>
            <a:r>
              <a:rPr lang="nl-NL" dirty="0" smtClean="0"/>
              <a:t> 1-3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232400" y="3891280"/>
            <a:ext cx="196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EXPERTGROEP Engels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096000" y="3048000"/>
            <a:ext cx="43688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151120" y="4480560"/>
            <a:ext cx="43688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746240" y="4541520"/>
            <a:ext cx="43688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 D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97840" y="2133600"/>
            <a:ext cx="44094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NETWERKORGANISATIE MET </a:t>
            </a:r>
            <a:r>
              <a:rPr lang="nl-NL" sz="3200" b="1" dirty="0" err="1" smtClean="0"/>
              <a:t>onderwij</a:t>
            </a:r>
            <a:r>
              <a:rPr lang="nl-NL" sz="2400" b="1" dirty="0" err="1" smtClean="0"/>
              <a:t>STEAMS</a:t>
            </a:r>
            <a:r>
              <a:rPr lang="nl-NL" sz="2400" dirty="0" smtClean="0"/>
              <a:t> EN </a:t>
            </a:r>
            <a:r>
              <a:rPr lang="nl-NL" sz="2400" b="1" dirty="0" smtClean="0"/>
              <a:t>EXPERTTEAMS</a:t>
            </a:r>
            <a:r>
              <a:rPr lang="nl-NL" sz="2400" dirty="0" smtClean="0"/>
              <a:t> ALS PROFESSIONELE LEERTEAMS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ea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9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TEAMLEIDER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58800" y="1739900"/>
            <a:ext cx="10388600" cy="4279900"/>
          </a:xfrm>
        </p:spPr>
        <p:txBody>
          <a:bodyPr/>
          <a:lstStyle/>
          <a:p>
            <a:r>
              <a:rPr lang="nl-NL" sz="3600" dirty="0" smtClean="0"/>
              <a:t>Verantwoordelijk voor het goed functioneren van het team, dus geen extra inhoudelijke verantwoordelijkheid voor </a:t>
            </a:r>
            <a:r>
              <a:rPr lang="nl-NL" sz="3600" dirty="0" smtClean="0"/>
              <a:t>resultaat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r>
              <a:rPr lang="nl-NL" sz="3600" dirty="0" smtClean="0"/>
              <a:t>Het succes van een team hangt in hoge mate af van de procesbegeleiding door de teamleider</a:t>
            </a:r>
          </a:p>
          <a:p>
            <a:endParaRPr lang="nl-NL" sz="3600" dirty="0" smtClean="0"/>
          </a:p>
          <a:p>
            <a:endParaRPr lang="nl-N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Het belang van een goede teamorganisatiestructuur</a:t>
            </a:r>
            <a:endParaRPr lang="nl-NL" dirty="0"/>
          </a:p>
        </p:txBody>
      </p:sp>
      <p:pic>
        <p:nvPicPr>
          <p:cNvPr id="4" name="Afbeelding 3" descr="_D2B3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3483589"/>
            <a:ext cx="5058492" cy="337441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4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3352801" y="1600200"/>
            <a:ext cx="6913033" cy="4897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40001" y="3810001"/>
            <a:ext cx="2112433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performance van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leerkracht</a:t>
            </a:r>
            <a:endParaRPr lang="en-US" sz="1800" b="1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46400" y="1981201"/>
            <a:ext cx="2785533" cy="40011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data verzamelen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3200" y="3810001"/>
            <a:ext cx="1729317" cy="650875"/>
          </a:xfrm>
          <a:prstGeom prst="rect">
            <a:avLst/>
          </a:prstGeom>
          <a:solidFill>
            <a:srgbClr val="F7A7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leren van leerlingen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930400" y="4038601"/>
            <a:ext cx="575733" cy="288925"/>
          </a:xfrm>
          <a:prstGeom prst="leftRightArrow">
            <a:avLst>
              <a:gd name="adj1" fmla="val 50000"/>
              <a:gd name="adj2" fmla="val 2989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721601" y="1981200"/>
            <a:ext cx="2495551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reflecteren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839200" y="3886201"/>
            <a:ext cx="2880784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/>
              <a:t>conceptualiseren</a:t>
            </a:r>
            <a:endParaRPr lang="en-US" sz="2000" b="1" dirty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026400" y="5334001"/>
            <a:ext cx="2641600" cy="9239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1.verbeteren  2.veranderen  3.innoveren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759200" y="5715000"/>
            <a:ext cx="2015067" cy="400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besluiten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3251200" y="2895600"/>
            <a:ext cx="478367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3759200" y="2895600"/>
            <a:ext cx="10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9" name="Rechthoek 13"/>
          <p:cNvSpPr>
            <a:spLocks noChangeArrowheads="1"/>
          </p:cNvSpPr>
          <p:nvPr/>
        </p:nvSpPr>
        <p:spPr bwMode="auto">
          <a:xfrm>
            <a:off x="508000" y="152401"/>
            <a:ext cx="4711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00"/>
                </a:solidFill>
              </a:rPr>
              <a:t>leercyclus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voor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professionele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leergroep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494020" y="203200"/>
            <a:ext cx="336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Methodisch leren in een professioneel leerteam</a:t>
            </a:r>
            <a:endParaRPr lang="nl-NL" dirty="0"/>
          </a:p>
        </p:txBody>
      </p:sp>
      <p:pic>
        <p:nvPicPr>
          <p:cNvPr id="15" name="Afbeelding 14" descr="_D2B3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1" y="2830830"/>
            <a:ext cx="3225800" cy="215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9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8" grpId="0" animBg="1"/>
      <p:bldP spid="41991" grpId="0" animBg="1"/>
      <p:bldP spid="41992" grpId="0" animBg="1"/>
      <p:bldP spid="41993" grpId="0" build="allAtOnce" animBg="1"/>
      <p:bldP spid="41994" grpId="0" animBg="1"/>
      <p:bldP spid="41996" grpId="0" animBg="1"/>
      <p:bldP spid="419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2387600" y="3759200"/>
            <a:ext cx="6661150" cy="1143000"/>
          </a:xfrm>
        </p:spPr>
        <p:txBody>
          <a:bodyPr/>
          <a:lstStyle/>
          <a:p>
            <a:r>
              <a:rPr lang="nl-NL" sz="3600" dirty="0" smtClean="0"/>
              <a:t>info@</a:t>
            </a:r>
            <a:r>
              <a:rPr lang="nl-NL" sz="3600" dirty="0" err="1" smtClean="0"/>
              <a:t>HetLerenOrganiseren.nl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Dank voor de aandacht !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30200" y="266700"/>
            <a:ext cx="8915400" cy="1155700"/>
          </a:xfrm>
        </p:spPr>
        <p:txBody>
          <a:bodyPr/>
          <a:lstStyle/>
          <a:p>
            <a:r>
              <a:rPr lang="nl-NL" dirty="0" smtClean="0"/>
              <a:t>Onderzoek naar de samenhang tussen een hechte teamstructuur en professioneel handelen van docenten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203200" y="2146300"/>
            <a:ext cx="8928100" cy="4267200"/>
          </a:xfrm>
        </p:spPr>
        <p:txBody>
          <a:bodyPr/>
          <a:lstStyle/>
          <a:p>
            <a:r>
              <a:rPr lang="nl-NL" dirty="0" smtClean="0"/>
              <a:t>Een voorlopige conclusie:</a:t>
            </a:r>
          </a:p>
          <a:p>
            <a:r>
              <a:rPr lang="nl-NL" dirty="0" smtClean="0"/>
              <a:t>Scholen zijn </a:t>
            </a:r>
            <a:r>
              <a:rPr lang="nl-NL" dirty="0" err="1" smtClean="0"/>
              <a:t>i.h.a.</a:t>
            </a:r>
            <a:r>
              <a:rPr lang="nl-NL" dirty="0" smtClean="0"/>
              <a:t> slordig georganiseerd met onduidelijke, ambigue, ambivalente, diffuse, incongruente en foutieve organogrammen</a:t>
            </a:r>
          </a:p>
          <a:p>
            <a:r>
              <a:rPr lang="nl-NL" dirty="0" smtClean="0"/>
              <a:t>Met </a:t>
            </a:r>
            <a:r>
              <a:rPr lang="nl-NL" dirty="0" err="1" smtClean="0"/>
              <a:t>o.a.</a:t>
            </a:r>
            <a:r>
              <a:rPr lang="nl-NL" dirty="0" smtClean="0"/>
              <a:t> als gevolg:</a:t>
            </a:r>
          </a:p>
          <a:p>
            <a:r>
              <a:rPr lang="nl-NL" dirty="0" smtClean="0"/>
              <a:t>weinig sturingskracht, gering innovatief vermogen, gebrek aan professioneel gedrag, frustraties, onnodige vergaderingen</a:t>
            </a:r>
            <a:endParaRPr lang="nl-NL" dirty="0"/>
          </a:p>
        </p:txBody>
      </p:sp>
      <p:pic>
        <p:nvPicPr>
          <p:cNvPr id="4" name="Afbeelding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2755900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534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571500" y="990600"/>
            <a:ext cx="8915400" cy="3352800"/>
          </a:xfrm>
        </p:spPr>
        <p:txBody>
          <a:bodyPr/>
          <a:lstStyle/>
          <a:p>
            <a:r>
              <a:rPr lang="nl-NL" dirty="0" smtClean="0"/>
              <a:t>De effectiviteit van een teamorganisatie is in hoge mate afhankelijk van de organisatiestructuur</a:t>
            </a:r>
            <a:endParaRPr lang="nl-NL" dirty="0"/>
          </a:p>
        </p:txBody>
      </p:sp>
      <p:pic>
        <p:nvPicPr>
          <p:cNvPr id="5" name="Afbeelding 4" descr="tea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3818292"/>
            <a:ext cx="4127500" cy="2417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412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437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18438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251200" y="1524000"/>
            <a:ext cx="4978400" cy="3657600"/>
          </a:xfrm>
          <a:prstGeom prst="ellips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462" name="Tekstvak 15"/>
          <p:cNvSpPr txBox="1">
            <a:spLocks noChangeArrowheads="1"/>
          </p:cNvSpPr>
          <p:nvPr/>
        </p:nvSpPr>
        <p:spPr bwMode="auto">
          <a:xfrm>
            <a:off x="4572000" y="160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logistiek</a:t>
            </a:r>
          </a:p>
        </p:txBody>
      </p:sp>
      <p:sp>
        <p:nvSpPr>
          <p:cNvPr id="19463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19464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3352800" y="6172200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251200" y="1524000"/>
            <a:ext cx="4978400" cy="3657600"/>
          </a:xfrm>
          <a:prstGeom prst="ellips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2438400" y="1066800"/>
            <a:ext cx="6400800" cy="45720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0487" name="Tekstvak 14"/>
          <p:cNvSpPr txBox="1">
            <a:spLocks noChangeArrowheads="1"/>
          </p:cNvSpPr>
          <p:nvPr/>
        </p:nvSpPr>
        <p:spPr bwMode="auto">
          <a:xfrm>
            <a:off x="4267200" y="1143000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arbeidsorganisatie</a:t>
            </a:r>
          </a:p>
        </p:txBody>
      </p:sp>
      <p:sp>
        <p:nvSpPr>
          <p:cNvPr id="20488" name="Tekstvak 15"/>
          <p:cNvSpPr txBox="1">
            <a:spLocks noChangeArrowheads="1"/>
          </p:cNvSpPr>
          <p:nvPr/>
        </p:nvSpPr>
        <p:spPr bwMode="auto">
          <a:xfrm>
            <a:off x="4572000" y="160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logistiek</a:t>
            </a:r>
          </a:p>
        </p:txBody>
      </p:sp>
      <p:sp>
        <p:nvSpPr>
          <p:cNvPr id="20489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20490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775200" y="2590800"/>
            <a:ext cx="2133600" cy="1447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3962400" y="1981200"/>
            <a:ext cx="3657600" cy="2667000"/>
          </a:xfrm>
          <a:prstGeom prst="ellips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251200" y="1524000"/>
            <a:ext cx="4978400" cy="3657600"/>
          </a:xfrm>
          <a:prstGeom prst="ellipse">
            <a:avLst/>
          </a:prstGeom>
          <a:noFill/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2438400" y="1066800"/>
            <a:ext cx="6400800" cy="45720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727200" y="609600"/>
            <a:ext cx="7721600" cy="54102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512" name="Tekstvak 13"/>
          <p:cNvSpPr txBox="1">
            <a:spLocks noChangeArrowheads="1"/>
          </p:cNvSpPr>
          <p:nvPr/>
        </p:nvSpPr>
        <p:spPr bwMode="auto">
          <a:xfrm>
            <a:off x="4673600" y="609600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regionaal</a:t>
            </a:r>
          </a:p>
        </p:txBody>
      </p:sp>
      <p:sp>
        <p:nvSpPr>
          <p:cNvPr id="21513" name="Tekstvak 14"/>
          <p:cNvSpPr txBox="1">
            <a:spLocks noChangeArrowheads="1"/>
          </p:cNvSpPr>
          <p:nvPr/>
        </p:nvSpPr>
        <p:spPr bwMode="auto">
          <a:xfrm>
            <a:off x="4267200" y="1143000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arbeidsorganisatie</a:t>
            </a:r>
          </a:p>
        </p:txBody>
      </p:sp>
      <p:sp>
        <p:nvSpPr>
          <p:cNvPr id="21514" name="Tekstvak 15"/>
          <p:cNvSpPr txBox="1">
            <a:spLocks noChangeArrowheads="1"/>
          </p:cNvSpPr>
          <p:nvPr/>
        </p:nvSpPr>
        <p:spPr bwMode="auto">
          <a:xfrm>
            <a:off x="4572000" y="1600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logistiek</a:t>
            </a:r>
          </a:p>
        </p:txBody>
      </p:sp>
      <p:sp>
        <p:nvSpPr>
          <p:cNvPr id="21515" name="Tekstvak 16"/>
          <p:cNvSpPr txBox="1">
            <a:spLocks noChangeArrowheads="1"/>
          </p:cNvSpPr>
          <p:nvPr/>
        </p:nvSpPr>
        <p:spPr bwMode="auto">
          <a:xfrm>
            <a:off x="4876800" y="21336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didaktiek</a:t>
            </a:r>
          </a:p>
        </p:txBody>
      </p:sp>
      <p:sp>
        <p:nvSpPr>
          <p:cNvPr id="21516" name="Tekstvak 17"/>
          <p:cNvSpPr txBox="1">
            <a:spLocks noChangeArrowheads="1"/>
          </p:cNvSpPr>
          <p:nvPr/>
        </p:nvSpPr>
        <p:spPr bwMode="auto">
          <a:xfrm>
            <a:off x="5080000" y="2895601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leren van leerling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t Leren Organiseren SJABLOON">
  <a:themeElements>
    <a:clrScheme name="Het Leren Organiseren kleuren">
      <a:dk1>
        <a:srgbClr val="403E17"/>
      </a:dk1>
      <a:lt1>
        <a:srgbClr val="EDEDDF"/>
      </a:lt1>
      <a:dk2>
        <a:srgbClr val="808937"/>
      </a:dk2>
      <a:lt2>
        <a:srgbClr val="EDEDDF"/>
      </a:lt2>
      <a:accent1>
        <a:srgbClr val="E46326"/>
      </a:accent1>
      <a:accent2>
        <a:srgbClr val="E46326"/>
      </a:accent2>
      <a:accent3>
        <a:srgbClr val="AFD136"/>
      </a:accent3>
      <a:accent4>
        <a:srgbClr val="F4EA17"/>
      </a:accent4>
      <a:accent5>
        <a:srgbClr val="808937"/>
      </a:accent5>
      <a:accent6>
        <a:srgbClr val="403E17"/>
      </a:accent6>
      <a:hlink>
        <a:srgbClr val="E46326"/>
      </a:hlink>
      <a:folHlink>
        <a:srgbClr val="E46326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Presentatie1" id="{F452ABC0-D99A-440F-B617-1E9CC05E7A9F}" vid="{C61B4D3C-26F6-4292-8E07-9904FC329BF1}"/>
    </a:ext>
  </a:extLst>
</a:theme>
</file>

<file path=ppt/theme/theme2.xml><?xml version="1.0" encoding="utf-8"?>
<a:theme xmlns:a="http://schemas.openxmlformats.org/drawingml/2006/main" name="Nieuw hoofdstuk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Presentatie1" id="{F452ABC0-D99A-440F-B617-1E9CC05E7A9F}" vid="{C61B4D3C-26F6-4292-8E07-9904FC329BF1}"/>
    </a:ext>
  </a:extLst>
</a:theme>
</file>

<file path=ppt/theme/theme3.xml><?xml version="1.0" encoding="utf-8"?>
<a:theme xmlns:a="http://schemas.openxmlformats.org/drawingml/2006/main" name="Standaard di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Presentatie1" id="{F452ABC0-D99A-440F-B617-1E9CC05E7A9F}" vid="{C61B4D3C-26F6-4292-8E07-9904FC329BF1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Het Leren Organiseren SJABLOON.potx</Template>
  <TotalTime>153</TotalTime>
  <Words>394</Words>
  <Application>Microsoft Macintosh PowerPoint</Application>
  <PresentationFormat>Aangepast</PresentationFormat>
  <Paragraphs>104</Paragraphs>
  <Slides>21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Het Leren Organiseren SJABLOON</vt:lpstr>
      <vt:lpstr>Nieuw hoofdstuk</vt:lpstr>
      <vt:lpstr>Standaard dia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Het leren van docenten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</vt:vector>
  </TitlesOfParts>
  <Company>De School Meester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Ben van der Hilst</dc:creator>
  <cp:lastModifiedBy>Ben van der Hilst</cp:lastModifiedBy>
  <cp:revision>3</cp:revision>
  <dcterms:created xsi:type="dcterms:W3CDTF">2014-11-27T23:11:30Z</dcterms:created>
  <dcterms:modified xsi:type="dcterms:W3CDTF">2014-11-27T23:15:47Z</dcterms:modified>
</cp:coreProperties>
</file>