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56" r:id="rId2"/>
    <p:sldMasterId id="2147483664" r:id="rId3"/>
  </p:sldMasterIdLst>
  <p:notesMasterIdLst>
    <p:notesMasterId r:id="rId14"/>
  </p:notesMasterIdLst>
  <p:sldIdLst>
    <p:sldId id="256" r:id="rId4"/>
    <p:sldId id="257" r:id="rId5"/>
    <p:sldId id="260" r:id="rId6"/>
    <p:sldId id="261" r:id="rId7"/>
    <p:sldId id="262" r:id="rId8"/>
    <p:sldId id="263" r:id="rId9"/>
    <p:sldId id="267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03E17"/>
    <a:srgbClr val="E46326"/>
    <a:srgbClr val="C2291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798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576" y="-1136"/>
      </p:cViewPr>
      <p:guideLst>
        <p:guide orient="horz" pos="423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35F6-9CE7-E34A-BEB2-DAAE428E0DCE}" type="datetimeFigureOut">
              <a:rPr lang="nl-NL" smtClean="0"/>
              <a:pPr/>
              <a:t>27-10-2014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D6AD-8B39-374B-8114-6CA513FEBE6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0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4813300" y="5727700"/>
            <a:ext cx="6350000" cy="3429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600">
                <a:latin typeface="Roboto Slab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nl-NL" sz="1600" b="0" i="0" dirty="0" smtClean="0">
                <a:solidFill>
                  <a:srgbClr val="403E17"/>
                </a:solidFill>
                <a:latin typeface="Roboto Slab Light"/>
                <a:cs typeface="Roboto Slab Light"/>
              </a:rPr>
              <a:t>Naam Achternaam, datum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4343400"/>
            <a:ext cx="6375400" cy="1320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3600" baseline="0">
                <a:latin typeface="Roboto Slab Light"/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nl-NL" sz="3600" baseline="0" dirty="0" smtClean="0">
                <a:latin typeface="Roboto Slab Light"/>
              </a:rPr>
              <a:t>Titel presentatie over maximaal 2 regels.</a:t>
            </a:r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74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2844800"/>
            <a:ext cx="8496300" cy="22098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baseline="0">
                <a:solidFill>
                  <a:schemeClr val="bg1"/>
                </a:solidFill>
                <a:latin typeface="Roboto Thin"/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nl-NL" dirty="0" err="1" smtClean="0"/>
              <a:t>Onderregel</a:t>
            </a:r>
            <a:r>
              <a:rPr lang="nl-NL" dirty="0" smtClean="0"/>
              <a:t> over meerdere regels.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117600"/>
            <a:ext cx="8509000" cy="172720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bg1"/>
              </a:buClr>
              <a:buSzPct val="120000"/>
              <a:buFont typeface="Arial"/>
              <a:buNone/>
              <a:defRPr sz="4800" baseline="0">
                <a:solidFill>
                  <a:schemeClr val="bg1"/>
                </a:solidFill>
                <a:latin typeface="Roboto Slab Light"/>
              </a:defRPr>
            </a:lvl1pPr>
            <a:lvl2pPr marL="457200" indent="0">
              <a:buClr>
                <a:schemeClr val="bg1"/>
              </a:buClr>
              <a:buSzPct val="120000"/>
              <a:buFont typeface="Arial"/>
              <a:buNone/>
              <a:defRPr/>
            </a:lvl2pPr>
            <a:lvl3pPr marL="914400" indent="0">
              <a:buClr>
                <a:schemeClr val="bg1"/>
              </a:buClr>
              <a:buSzPct val="120000"/>
              <a:buFont typeface="Arial"/>
              <a:buNone/>
              <a:defRPr/>
            </a:lvl3pPr>
            <a:lvl4pPr marL="1371600" indent="0">
              <a:buClr>
                <a:schemeClr val="bg1"/>
              </a:buClr>
              <a:buSzPct val="120000"/>
              <a:buFont typeface="Arial"/>
              <a:buNone/>
              <a:defRPr/>
            </a:lvl4pPr>
            <a:lvl5pPr marL="1828800" indent="0">
              <a:buClr>
                <a:schemeClr val="bg1"/>
              </a:buClr>
              <a:buSzPct val="120000"/>
              <a:buFont typeface="Arial"/>
              <a:buNone/>
              <a:defRPr/>
            </a:lvl5pPr>
          </a:lstStyle>
          <a:p>
            <a:pPr lvl="0"/>
            <a:r>
              <a:rPr lang="nl-NL" sz="4800" baseline="0" dirty="0" smtClean="0">
                <a:solidFill>
                  <a:schemeClr val="bg1"/>
                </a:solidFill>
                <a:latin typeface="Roboto Slab Light"/>
              </a:rPr>
              <a:t>Hoofdstuk titel over maximaal 2 regels.</a:t>
            </a:r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289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1557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2324100"/>
            <a:ext cx="8928100" cy="29464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Lopende tekst over meerdere regels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4098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1557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2324100"/>
            <a:ext cx="8928100" cy="2946400"/>
          </a:xfrm>
          <a:prstGeom prst="rect">
            <a:avLst/>
          </a:prstGeom>
        </p:spPr>
        <p:txBody>
          <a:bodyPr vert="horz"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Char char="•"/>
              <a:tabLst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Opsomming</a:t>
            </a:r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40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ote tekst, citaat, uitspr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863600"/>
            <a:ext cx="8864600" cy="36068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6000" baseline="0">
                <a:latin typeface="Roboto Slab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>
                <a:latin typeface="Roboto Slab Thin"/>
              </a:rPr>
              <a:t>Grote tekst zoals bijvoorbeeld een citaat over maximaal 4 </a:t>
            </a:r>
            <a:br>
              <a:rPr lang="nl-NL" dirty="0" smtClean="0">
                <a:latin typeface="Roboto Slab Thin"/>
              </a:rPr>
            </a:br>
            <a:r>
              <a:rPr lang="nl-NL" dirty="0" smtClean="0">
                <a:latin typeface="Roboto Slab Thin"/>
              </a:rPr>
              <a:t>regels.</a:t>
            </a:r>
            <a:endParaRPr lang="nl-NL" dirty="0" smtClean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4737100"/>
            <a:ext cx="8864600" cy="11303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2000" baseline="0">
                <a:solidFill>
                  <a:srgbClr val="E46326"/>
                </a:solidFill>
                <a:latin typeface="Roboto Thin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Eventueel kleine </a:t>
            </a:r>
            <a:r>
              <a:rPr lang="nl-NL" dirty="0" err="1" smtClean="0"/>
              <a:t>onderregel</a:t>
            </a:r>
            <a:r>
              <a:rPr lang="nl-NL" dirty="0" smtClean="0"/>
              <a:t> bij bovenstaande tekst.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681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3335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quarter" idx="11"/>
          </p:nvPr>
        </p:nvSpPr>
        <p:spPr>
          <a:xfrm>
            <a:off x="571500" y="2527300"/>
            <a:ext cx="8915400" cy="3517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591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3335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6" name="Tijdelijke aanduiding voor tabel 4"/>
          <p:cNvSpPr>
            <a:spLocks noGrp="1"/>
          </p:cNvSpPr>
          <p:nvPr>
            <p:ph type="tbl" sz="quarter" idx="12"/>
          </p:nvPr>
        </p:nvSpPr>
        <p:spPr>
          <a:xfrm>
            <a:off x="571500" y="2527300"/>
            <a:ext cx="8915400" cy="3543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056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3335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571500" y="2527300"/>
            <a:ext cx="8915400" cy="299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5689600"/>
            <a:ext cx="8864600" cy="4318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2000" baseline="0">
                <a:solidFill>
                  <a:srgbClr val="E46326"/>
                </a:solidFill>
                <a:latin typeface="Roboto Thin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Bijschrift over 1 regel.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3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3ACCC0-C19B-DF49-8CD0-7C919EB6D916}" type="datetimeFigureOut">
              <a:rPr lang="nl-NL" smtClean="0"/>
              <a:pPr/>
              <a:t>27-10-2014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2B5CD1-4B2D-5044-9BEC-F14D327238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3.xml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9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403E17"/>
          </a:solidFill>
          <a:latin typeface="Roboto Slab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4"/>
        </a:buBlip>
        <a:defRPr sz="2800" kern="1200">
          <a:solidFill>
            <a:schemeClr val="tx1"/>
          </a:solidFill>
          <a:latin typeface="Roboto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400" kern="1200">
          <a:solidFill>
            <a:schemeClr val="tx1"/>
          </a:solidFill>
          <a:latin typeface="Roboto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000" kern="1200">
          <a:solidFill>
            <a:schemeClr val="tx1"/>
          </a:solidFill>
          <a:latin typeface="Roboto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1800" kern="1200">
          <a:solidFill>
            <a:schemeClr val="tx1"/>
          </a:solidFill>
          <a:latin typeface="Roboto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1800" kern="1200" baseline="0">
          <a:solidFill>
            <a:schemeClr val="tx1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958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34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chemeClr val="bg1"/>
          </a:solidFill>
          <a:latin typeface="Roboto Slab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4"/>
        </a:buBlip>
        <a:defRPr sz="2800" kern="1200">
          <a:solidFill>
            <a:schemeClr val="tx1"/>
          </a:solidFill>
          <a:latin typeface="Roboto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400" kern="1200">
          <a:solidFill>
            <a:schemeClr val="tx1"/>
          </a:solidFill>
          <a:latin typeface="Roboto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000" kern="1200">
          <a:solidFill>
            <a:schemeClr val="tx1"/>
          </a:solidFill>
          <a:latin typeface="Roboto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1800" kern="1200">
          <a:solidFill>
            <a:schemeClr val="tx1"/>
          </a:solidFill>
          <a:latin typeface="Roboto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1800" kern="1200" baseline="0">
          <a:solidFill>
            <a:schemeClr val="tx1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958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309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rgbClr val="C22919"/>
          </a:solidFill>
          <a:latin typeface="Roboto Slab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6326"/>
        </a:buClr>
        <a:buSzPct val="120000"/>
        <a:buFont typeface="Arial"/>
        <a:buChar char="•"/>
        <a:defRPr sz="2800" kern="1200">
          <a:solidFill>
            <a:srgbClr val="403E17"/>
          </a:solidFill>
          <a:latin typeface="Roboto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6326"/>
        </a:buClr>
        <a:buSzPct val="120000"/>
        <a:buFont typeface="Arial"/>
        <a:buChar char="•"/>
        <a:defRPr sz="2400" kern="1200">
          <a:solidFill>
            <a:srgbClr val="403E17"/>
          </a:solidFill>
          <a:latin typeface="Roboto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6326"/>
        </a:buClr>
        <a:buSzPct val="120000"/>
        <a:buFont typeface="Arial"/>
        <a:buChar char="•"/>
        <a:defRPr sz="2000" kern="1200">
          <a:solidFill>
            <a:srgbClr val="403E17"/>
          </a:solidFill>
          <a:latin typeface="Roboto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6326"/>
        </a:buClr>
        <a:buSzPct val="120000"/>
        <a:buFont typeface="Arial"/>
        <a:buChar char="•"/>
        <a:defRPr sz="1800" kern="1200">
          <a:solidFill>
            <a:srgbClr val="403E17"/>
          </a:solidFill>
          <a:latin typeface="Roboto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6326"/>
        </a:buClr>
        <a:buSzPct val="120000"/>
        <a:buFont typeface="Arial"/>
        <a:buChar char="•"/>
        <a:defRPr sz="1800" kern="1200" baseline="0">
          <a:solidFill>
            <a:srgbClr val="403E17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958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d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Toetsconferentie 31 oktober 2014 Den Bosch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4813300" y="4343400"/>
            <a:ext cx="6362700" cy="1168400"/>
          </a:xfrm>
        </p:spPr>
        <p:txBody>
          <a:bodyPr/>
          <a:lstStyle/>
          <a:p>
            <a:r>
              <a:rPr lang="nl-NL" dirty="0" smtClean="0"/>
              <a:t>De valkuil van de </a:t>
            </a:r>
            <a:r>
              <a:rPr lang="nl-NL" dirty="0" err="1" smtClean="0"/>
              <a:t>summatieve</a:t>
            </a:r>
            <a:r>
              <a:rPr lang="nl-NL" dirty="0" smtClean="0"/>
              <a:t> toets</a:t>
            </a:r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wens: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460499"/>
            <a:ext cx="10972800" cy="4978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 smtClean="0"/>
              <a:t>	</a:t>
            </a:r>
            <a:r>
              <a:rPr lang="nl-NL" sz="4645" dirty="0" smtClean="0"/>
              <a:t>Maak deze blindganger onschadelijk en draag bij aan een permanente dialoog op school over het toetsen: het waarom, het waartoe, het wat en het hoe</a:t>
            </a:r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endParaRPr lang="nl-NL" sz="2400" i="1" dirty="0" smtClean="0">
              <a:solidFill>
                <a:srgbClr val="008000"/>
              </a:solidFill>
            </a:endParaRPr>
          </a:p>
          <a:p>
            <a:pPr algn="ctr">
              <a:buNone/>
            </a:pPr>
            <a:endParaRPr lang="nl-NL" sz="2400" i="1" dirty="0" smtClean="0">
              <a:solidFill>
                <a:srgbClr val="008000"/>
              </a:solidFill>
            </a:endParaRPr>
          </a:p>
          <a:p>
            <a:pPr algn="ctr">
              <a:buNone/>
            </a:pPr>
            <a:endParaRPr lang="nl-NL" sz="2400" i="1" dirty="0" smtClean="0">
              <a:solidFill>
                <a:srgbClr val="008000"/>
              </a:solidFill>
            </a:endParaRPr>
          </a:p>
          <a:p>
            <a:pPr algn="ctr">
              <a:buNone/>
            </a:pPr>
            <a:endParaRPr lang="nl-NL" sz="2400" i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nl-NL" sz="3765" i="1" dirty="0" smtClean="0">
                <a:solidFill>
                  <a:srgbClr val="008000"/>
                </a:solidFill>
              </a:rPr>
              <a:t>“Wie het toetsprobleem weet te hanteren,</a:t>
            </a:r>
          </a:p>
          <a:p>
            <a:pPr>
              <a:buNone/>
            </a:pPr>
            <a:r>
              <a:rPr lang="nl-NL" sz="3765" i="1" dirty="0" smtClean="0">
                <a:solidFill>
                  <a:srgbClr val="008000"/>
                </a:solidFill>
              </a:rPr>
              <a:t> kan iedere onderwijsvernieuwing aan”</a:t>
            </a:r>
          </a:p>
          <a:p>
            <a:pPr algn="ctr">
              <a:buNone/>
            </a:pPr>
            <a:endParaRPr lang="nl-NL" sz="2400" i="1" dirty="0" smtClean="0">
              <a:solidFill>
                <a:srgbClr val="008000"/>
              </a:solidFill>
            </a:endParaRPr>
          </a:p>
          <a:p>
            <a:pPr algn="ctr">
              <a:buNone/>
            </a:pPr>
            <a:endParaRPr lang="nl-NL" sz="2400" i="1" dirty="0" smtClean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nl-NL" sz="2571" dirty="0" smtClean="0"/>
              <a:t>info@</a:t>
            </a:r>
            <a:r>
              <a:rPr lang="nl-NL" sz="2571" dirty="0" err="1" smtClean="0"/>
              <a:t>hetlerenorganiseren.nl</a:t>
            </a:r>
            <a:endParaRPr lang="nl-NL" sz="2571" dirty="0"/>
          </a:p>
        </p:txBody>
      </p:sp>
      <p:pic>
        <p:nvPicPr>
          <p:cNvPr id="5" name="Afbeelding 4" descr="image-3712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00" y="3997325"/>
            <a:ext cx="3289301" cy="246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 	Verkenning van de valkuil van het </a:t>
            </a:r>
            <a:r>
              <a:rPr lang="nl-NL" dirty="0" err="1" smtClean="0"/>
              <a:t>summatieve</a:t>
            </a:r>
            <a:r>
              <a:rPr lang="nl-NL" dirty="0" smtClean="0"/>
              <a:t> 	toetsen</a:t>
            </a:r>
          </a:p>
          <a:p>
            <a:pPr>
              <a:buFontTx/>
              <a:buChar char="-"/>
            </a:pPr>
            <a:r>
              <a:rPr lang="nl-NL" dirty="0" smtClean="0"/>
              <a:t> 	Het belang van feedback</a:t>
            </a:r>
          </a:p>
          <a:p>
            <a:pPr>
              <a:buFontTx/>
              <a:buChar char="-"/>
            </a:pPr>
            <a:r>
              <a:rPr lang="nl-NL" dirty="0" smtClean="0"/>
              <a:t>	Aanbevelingen en discussie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“Blindgangers in het onderwijs”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44600"/>
            <a:ext cx="10972800" cy="5257799"/>
          </a:xfrm>
        </p:spPr>
        <p:txBody>
          <a:bodyPr>
            <a:normAutofit/>
          </a:bodyPr>
          <a:lstStyle/>
          <a:p>
            <a:r>
              <a:rPr lang="nl-NL" sz="3200" dirty="0" smtClean="0"/>
              <a:t>Verschijnselen die een eigen leven gaan leiden met een eigen dynamiek, los van de oorspronkelijke bedoeling. Die hun doel voorbijschieten en waar we vervolgens last van hebben.</a:t>
            </a:r>
          </a:p>
          <a:p>
            <a:endParaRPr lang="nl-NL" sz="3200" dirty="0" smtClean="0"/>
          </a:p>
          <a:p>
            <a:r>
              <a:rPr lang="nl-NL" sz="3200" dirty="0" smtClean="0"/>
              <a:t>Voorbeeld: het schoolexamen met z’n uitgebreide PTA</a:t>
            </a:r>
          </a:p>
          <a:p>
            <a:pPr>
              <a:buNone/>
            </a:pPr>
            <a:r>
              <a:rPr lang="nl-NL" sz="3200" dirty="0" smtClean="0"/>
              <a:t>	(Van 12 tot 18, januari 2014)</a:t>
            </a:r>
            <a:endParaRPr lang="nl-NL" sz="3200" dirty="0"/>
          </a:p>
        </p:txBody>
      </p:sp>
      <p:pic>
        <p:nvPicPr>
          <p:cNvPr id="4" name="Afbeelding 3" descr="rotterdamse-leerlingen-doen-examen-over-in-augustus-id4588203-1000x800-n1-620x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0" y="4455570"/>
            <a:ext cx="4806950" cy="204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toetsen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Diagnose (welke hiaten, zodat ik kan helpen)</a:t>
            </a:r>
          </a:p>
          <a:p>
            <a:r>
              <a:rPr lang="nl-NL" sz="4400" dirty="0" smtClean="0"/>
              <a:t>Afrekenen (</a:t>
            </a:r>
            <a:r>
              <a:rPr lang="nl-NL" sz="4400" dirty="0" err="1" smtClean="0"/>
              <a:t>summatief</a:t>
            </a:r>
            <a:r>
              <a:rPr lang="nl-NL" sz="4400" dirty="0" smtClean="0"/>
              <a:t>, passende maatregelen)</a:t>
            </a:r>
          </a:p>
          <a:p>
            <a:r>
              <a:rPr lang="nl-NL" sz="4400" dirty="0" smtClean="0">
                <a:solidFill>
                  <a:srgbClr val="FF0000"/>
                </a:solidFill>
              </a:rPr>
              <a:t>Ik wil de leerling aan het werk hebben (motivatie)</a:t>
            </a:r>
            <a:endParaRPr lang="nl-NL" sz="4400" dirty="0">
              <a:solidFill>
                <a:srgbClr val="FF0000"/>
              </a:solidFill>
            </a:endParaRPr>
          </a:p>
        </p:txBody>
      </p:sp>
      <p:pic>
        <p:nvPicPr>
          <p:cNvPr id="5" name="Afbeelding 4" descr="j0292026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337800" y="1416050"/>
            <a:ext cx="1381328" cy="1352550"/>
          </a:xfrm>
          <a:prstGeom prst="rect">
            <a:avLst/>
          </a:prstGeom>
        </p:spPr>
      </p:pic>
      <p:pic>
        <p:nvPicPr>
          <p:cNvPr id="6" name="Afbeelding 5" descr="BU0052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389" y="3046414"/>
            <a:ext cx="1636712" cy="1293718"/>
          </a:xfrm>
          <a:prstGeom prst="rect">
            <a:avLst/>
          </a:prstGeom>
        </p:spPr>
      </p:pic>
      <p:pic>
        <p:nvPicPr>
          <p:cNvPr id="7" name="Afbeelding 6" descr="j0232149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356850" y="4711700"/>
            <a:ext cx="1555750" cy="165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toets als stok achter de deur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4716464"/>
          </a:xfrm>
        </p:spPr>
        <p:txBody>
          <a:bodyPr/>
          <a:lstStyle/>
          <a:p>
            <a:r>
              <a:rPr lang="nl-NL" sz="3600" dirty="0" smtClean="0"/>
              <a:t>Een belangrijke manier om leerlingen aan het werk te krijgen is het opgeven van (veel) toetsen. </a:t>
            </a:r>
          </a:p>
          <a:p>
            <a:r>
              <a:rPr lang="nl-NL" sz="3600" dirty="0" smtClean="0"/>
              <a:t>Vakken concurreren daarmee met elkaar om ‘huiswerkprioriteit’. </a:t>
            </a:r>
          </a:p>
          <a:p>
            <a:r>
              <a:rPr lang="nl-NL" sz="3600" dirty="0" smtClean="0"/>
              <a:t>Het </a:t>
            </a:r>
            <a:r>
              <a:rPr lang="nl-NL" sz="3600" dirty="0" err="1" smtClean="0"/>
              <a:t>summatieve</a:t>
            </a:r>
            <a:r>
              <a:rPr lang="nl-NL" sz="3600" dirty="0" smtClean="0"/>
              <a:t> karakter van die toetsen verhoogt de druk. 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smtClean="0">
                <a:solidFill>
                  <a:srgbClr val="008000"/>
                </a:solidFill>
              </a:rPr>
              <a:t>“ze leren alleen nog maar voor de toets”</a:t>
            </a:r>
          </a:p>
          <a:p>
            <a:pPr>
              <a:buNone/>
            </a:pPr>
            <a:r>
              <a:rPr lang="nl-NL" dirty="0" smtClean="0">
                <a:solidFill>
                  <a:srgbClr val="008000"/>
                </a:solidFill>
              </a:rPr>
              <a:t>	</a:t>
            </a:r>
            <a:r>
              <a:rPr lang="nl-NL" dirty="0" smtClean="0">
                <a:solidFill>
                  <a:srgbClr val="FF0000"/>
                </a:solidFill>
              </a:rPr>
              <a:t>“als de toets niet meetelt voor het rapport,</a:t>
            </a: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	 leren ze er niet voor”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 descr="j0149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0" y="4262966"/>
            <a:ext cx="3454400" cy="230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Elementen van de valkuil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358901"/>
            <a:ext cx="11328400" cy="4767264"/>
          </a:xfrm>
        </p:spPr>
        <p:txBody>
          <a:bodyPr>
            <a:normAutofit lnSpcReduction="10000"/>
          </a:bodyPr>
          <a:lstStyle/>
          <a:p>
            <a:r>
              <a:rPr lang="nl-NL" sz="3600" dirty="0" smtClean="0"/>
              <a:t>Externe verantwoording</a:t>
            </a:r>
          </a:p>
          <a:p>
            <a:r>
              <a:rPr lang="nl-NL" sz="3600" dirty="0" smtClean="0"/>
              <a:t>Verschil tussen standaardisatie en </a:t>
            </a:r>
          </a:p>
          <a:p>
            <a:pPr>
              <a:buNone/>
            </a:pPr>
            <a:r>
              <a:rPr lang="nl-NL" sz="3600" dirty="0" smtClean="0"/>
              <a:t>	rechtvaardigheid</a:t>
            </a:r>
          </a:p>
          <a:p>
            <a:r>
              <a:rPr lang="nl-NL" sz="3600" dirty="0" smtClean="0"/>
              <a:t>Toetsconcurrentie tussen de vakken</a:t>
            </a:r>
          </a:p>
          <a:p>
            <a:r>
              <a:rPr lang="nl-NL" sz="3600" dirty="0" smtClean="0"/>
              <a:t>Veel tijd voor toetsen, weinig tijd voor feedback</a:t>
            </a:r>
          </a:p>
          <a:p>
            <a:r>
              <a:rPr lang="nl-NL" sz="3600" dirty="0" smtClean="0"/>
              <a:t>Hoe anders de leerling te motiveren?</a:t>
            </a:r>
          </a:p>
          <a:p>
            <a:r>
              <a:rPr lang="nl-NL" sz="3600" dirty="0" smtClean="0"/>
              <a:t>Uit elkaar trekken van didactiek en toetsing (ook logistiek)</a:t>
            </a:r>
          </a:p>
          <a:p>
            <a:endParaRPr lang="nl-NL" sz="3600" dirty="0"/>
          </a:p>
        </p:txBody>
      </p:sp>
      <p:pic>
        <p:nvPicPr>
          <p:cNvPr id="4" name="Afbeelding 3" descr="j0284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954658"/>
            <a:ext cx="1487387" cy="969642"/>
          </a:xfrm>
          <a:prstGeom prst="rect">
            <a:avLst/>
          </a:prstGeom>
        </p:spPr>
      </p:pic>
      <p:pic>
        <p:nvPicPr>
          <p:cNvPr id="5" name="Afbeelding 4" descr="j02021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475" y="4559300"/>
            <a:ext cx="987425" cy="1485005"/>
          </a:xfrm>
          <a:prstGeom prst="rect">
            <a:avLst/>
          </a:prstGeom>
        </p:spPr>
      </p:pic>
      <p:pic>
        <p:nvPicPr>
          <p:cNvPr id="6" name="Afbeelding 5" descr="AA023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589" y="1320800"/>
            <a:ext cx="1624012" cy="146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belang van feedback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19200"/>
            <a:ext cx="11264900" cy="5232399"/>
          </a:xfrm>
        </p:spPr>
        <p:txBody>
          <a:bodyPr/>
          <a:lstStyle/>
          <a:p>
            <a:r>
              <a:rPr lang="nl-NL" sz="3600" dirty="0" smtClean="0"/>
              <a:t>Er is veel ondersteunend onderzoek voor</a:t>
            </a:r>
            <a:r>
              <a:rPr lang="nl-NL" sz="3600" dirty="0" smtClean="0"/>
              <a:t> </a:t>
            </a:r>
          </a:p>
          <a:p>
            <a:pPr>
              <a:buNone/>
            </a:pPr>
            <a:r>
              <a:rPr lang="nl-NL" sz="3600" dirty="0" smtClean="0"/>
              <a:t>	</a:t>
            </a:r>
            <a:r>
              <a:rPr lang="nl-NL" sz="3600" dirty="0" smtClean="0"/>
              <a:t>het </a:t>
            </a:r>
            <a:r>
              <a:rPr lang="nl-NL" sz="3600" dirty="0" smtClean="0"/>
              <a:t>belang van feedback bij het leren</a:t>
            </a:r>
          </a:p>
          <a:p>
            <a:r>
              <a:rPr lang="nl-NL" sz="3600" dirty="0" smtClean="0"/>
              <a:t>Feedback op fouten en op wat goed gaat</a:t>
            </a:r>
          </a:p>
          <a:p>
            <a:r>
              <a:rPr lang="nl-NL" sz="3600" dirty="0" smtClean="0"/>
              <a:t>Feedback wint aan waarde wanneer die</a:t>
            </a:r>
            <a:r>
              <a:rPr lang="nl-NL" sz="3600" dirty="0" smtClean="0"/>
              <a:t> </a:t>
            </a:r>
          </a:p>
          <a:p>
            <a:pPr>
              <a:buNone/>
            </a:pPr>
            <a:r>
              <a:rPr lang="nl-NL" sz="3600" dirty="0" smtClean="0"/>
              <a:t>	</a:t>
            </a:r>
            <a:r>
              <a:rPr lang="nl-NL" sz="3600" dirty="0" smtClean="0"/>
              <a:t>direct </a:t>
            </a:r>
            <a:r>
              <a:rPr lang="nl-NL" sz="3600" dirty="0" smtClean="0"/>
              <a:t>gegeven </a:t>
            </a:r>
            <a:r>
              <a:rPr lang="nl-NL" sz="3600" dirty="0" smtClean="0"/>
              <a:t>wordt</a:t>
            </a:r>
          </a:p>
          <a:p>
            <a:r>
              <a:rPr lang="nl-NL" sz="3600" dirty="0" smtClean="0"/>
              <a:t>Feedback wint aan waarde wanneer die aanzet tot reflectie van de leerling</a:t>
            </a:r>
            <a:endParaRPr lang="nl-NL" sz="3600" dirty="0" smtClean="0"/>
          </a:p>
          <a:p>
            <a:r>
              <a:rPr lang="nl-NL" sz="3600" dirty="0" smtClean="0"/>
              <a:t>Feedback wint aan waarde wanneer fouten (snel) verbeterd kunnen worden</a:t>
            </a:r>
            <a:endParaRPr lang="nl-NL" sz="3600" dirty="0"/>
          </a:p>
        </p:txBody>
      </p:sp>
      <p:pic>
        <p:nvPicPr>
          <p:cNvPr id="4" name="Afbeelding 3" descr="feed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198" y="1384300"/>
            <a:ext cx="252998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Aanbevelingen en discussie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88627"/>
            <a:ext cx="10972800" cy="483753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Maak onderscheid tussen wat </a:t>
            </a:r>
            <a:r>
              <a:rPr lang="nl-NL" sz="3200" i="1" dirty="0" smtClean="0"/>
              <a:t>altijd</a:t>
            </a:r>
            <a:r>
              <a:rPr lang="nl-NL" sz="3200" dirty="0" smtClean="0"/>
              <a:t> beheerst moet worden en wat </a:t>
            </a:r>
            <a:r>
              <a:rPr lang="nl-NL" sz="3200" i="1" dirty="0" smtClean="0"/>
              <a:t>gemiddeld</a:t>
            </a:r>
            <a:r>
              <a:rPr lang="nl-NL" sz="3200" dirty="0" smtClean="0"/>
              <a:t> beheerst moet worden</a:t>
            </a:r>
          </a:p>
          <a:p>
            <a:r>
              <a:rPr lang="nl-NL" sz="3200" dirty="0" smtClean="0"/>
              <a:t>Maak zeer duidelijk onderscheid tussen </a:t>
            </a:r>
            <a:r>
              <a:rPr lang="nl-NL" sz="3200" dirty="0" err="1" smtClean="0"/>
              <a:t>formatief</a:t>
            </a:r>
            <a:r>
              <a:rPr lang="nl-NL" sz="3200" dirty="0" smtClean="0"/>
              <a:t> en </a:t>
            </a:r>
            <a:r>
              <a:rPr lang="nl-NL" sz="3200" dirty="0" err="1" smtClean="0"/>
              <a:t>summatief</a:t>
            </a:r>
            <a:endParaRPr lang="nl-NL" sz="3200" dirty="0" smtClean="0"/>
          </a:p>
          <a:p>
            <a:r>
              <a:rPr lang="nl-NL" sz="3200" dirty="0" smtClean="0"/>
              <a:t>Wees spaarzaam met </a:t>
            </a:r>
            <a:r>
              <a:rPr lang="nl-NL" sz="3200" dirty="0" err="1" smtClean="0"/>
              <a:t>summatief</a:t>
            </a:r>
            <a:r>
              <a:rPr lang="nl-NL" sz="3200" dirty="0" smtClean="0"/>
              <a:t> toetsen</a:t>
            </a:r>
          </a:p>
          <a:p>
            <a:r>
              <a:rPr lang="nl-NL" sz="3200" dirty="0" smtClean="0"/>
              <a:t>En het belangrijkste: bij </a:t>
            </a:r>
            <a:r>
              <a:rPr lang="nl-NL" sz="3200" dirty="0" err="1" smtClean="0"/>
              <a:t>formatief</a:t>
            </a:r>
            <a:r>
              <a:rPr lang="nl-NL" sz="3200" dirty="0" smtClean="0"/>
              <a:t> toetsen is de feedback van zeer groot belang</a:t>
            </a:r>
          </a:p>
          <a:p>
            <a:r>
              <a:rPr lang="nl-NL" sz="3200" dirty="0" smtClean="0"/>
              <a:t>Laat maatwerk toe in het toetsen, niet alle leerlingen evenveel en dezelfde toetsen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Aanbevelingen en discussie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88627"/>
            <a:ext cx="10972800" cy="4837536"/>
          </a:xfrm>
        </p:spPr>
        <p:txBody>
          <a:bodyPr>
            <a:normAutofit/>
          </a:bodyPr>
          <a:lstStyle/>
          <a:p>
            <a:r>
              <a:rPr lang="nl-NL" dirty="0" smtClean="0"/>
              <a:t>Verwar rechtvaardigheid niet met standaardisatie</a:t>
            </a:r>
          </a:p>
          <a:p>
            <a:r>
              <a:rPr lang="nl-NL" dirty="0" smtClean="0"/>
              <a:t>Vermijd schijnnauwkeurigheid</a:t>
            </a:r>
          </a:p>
          <a:p>
            <a:r>
              <a:rPr lang="nl-NL" dirty="0" smtClean="0"/>
              <a:t>Toetsen is niet een individuele aangelegenheid maar de verantwoordelijkheid van een team </a:t>
            </a:r>
          </a:p>
          <a:p>
            <a:r>
              <a:rPr lang="nl-NL" dirty="0" smtClean="0"/>
              <a:t>Beperk het PTA tot de laatste klas en beperk het aantal onderdelen</a:t>
            </a:r>
          </a:p>
          <a:p>
            <a:r>
              <a:rPr lang="nl-NL" dirty="0" smtClean="0"/>
              <a:t>Maak gebruik van het enorme arsenaal aan toetsen dat deskundigen ontwikkeld hebben (</a:t>
            </a:r>
            <a:r>
              <a:rPr lang="nl-NL" dirty="0" err="1" smtClean="0"/>
              <a:t>app’s</a:t>
            </a:r>
            <a:r>
              <a:rPr lang="nl-NL" dirty="0" smtClean="0"/>
              <a:t>, toetsbanken, </a:t>
            </a:r>
            <a:r>
              <a:rPr lang="nl-NL" dirty="0" err="1" smtClean="0"/>
              <a:t>etc</a:t>
            </a:r>
            <a:r>
              <a:rPr lang="nl-NL" dirty="0" smtClean="0"/>
              <a:t>)</a:t>
            </a:r>
          </a:p>
          <a:p>
            <a:r>
              <a:rPr lang="nl-NL" dirty="0" smtClean="0"/>
              <a:t>Laat je 1 </a:t>
            </a:r>
            <a:r>
              <a:rPr lang="nl-NL" dirty="0" err="1" smtClean="0"/>
              <a:t>x</a:t>
            </a:r>
            <a:r>
              <a:rPr lang="nl-NL" dirty="0" smtClean="0"/>
              <a:t> per jaar met het team of sectie trainen in toetsvaardigheden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et Leren Organiseren SJABLOON">
  <a:themeElements>
    <a:clrScheme name="Het Leren Organiseren kleuren">
      <a:dk1>
        <a:srgbClr val="403E17"/>
      </a:dk1>
      <a:lt1>
        <a:srgbClr val="EDEDDF"/>
      </a:lt1>
      <a:dk2>
        <a:srgbClr val="808937"/>
      </a:dk2>
      <a:lt2>
        <a:srgbClr val="EDEDDF"/>
      </a:lt2>
      <a:accent1>
        <a:srgbClr val="E46326"/>
      </a:accent1>
      <a:accent2>
        <a:srgbClr val="E46326"/>
      </a:accent2>
      <a:accent3>
        <a:srgbClr val="AFD136"/>
      </a:accent3>
      <a:accent4>
        <a:srgbClr val="F4EA17"/>
      </a:accent4>
      <a:accent5>
        <a:srgbClr val="808937"/>
      </a:accent5>
      <a:accent6>
        <a:srgbClr val="403E17"/>
      </a:accent6>
      <a:hlink>
        <a:srgbClr val="E46326"/>
      </a:hlink>
      <a:folHlink>
        <a:srgbClr val="E46326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Presentatie1" id="{F452ABC0-D99A-440F-B617-1E9CC05E7A9F}" vid="{C61B4D3C-26F6-4292-8E07-9904FC329BF1}"/>
    </a:ext>
  </a:extLst>
</a:theme>
</file>

<file path=ppt/theme/theme2.xml><?xml version="1.0" encoding="utf-8"?>
<a:theme xmlns:a="http://schemas.openxmlformats.org/drawingml/2006/main" name="Nieuw hoofdstuk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Presentatie1" id="{F452ABC0-D99A-440F-B617-1E9CC05E7A9F}" vid="{C61B4D3C-26F6-4292-8E07-9904FC329BF1}"/>
    </a:ext>
  </a:extLst>
</a:theme>
</file>

<file path=ppt/theme/theme3.xml><?xml version="1.0" encoding="utf-8"?>
<a:theme xmlns:a="http://schemas.openxmlformats.org/drawingml/2006/main" name="Standaard di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Presentatie1" id="{F452ABC0-D99A-440F-B617-1E9CC05E7A9F}" vid="{C61B4D3C-26F6-4292-8E07-9904FC329BF1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Het Leren Organiseren SJABLOON.potx</Template>
  <TotalTime>108</TotalTime>
  <Words>477</Words>
  <Application>Microsoft Macintosh PowerPoint</Application>
  <PresentationFormat>Aangepast</PresentationFormat>
  <Paragraphs>64</Paragraphs>
  <Slides>10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Het Leren Organiseren SJABLOON</vt:lpstr>
      <vt:lpstr>Nieuw hoofdstuk</vt:lpstr>
      <vt:lpstr>Standaard dia</vt:lpstr>
      <vt:lpstr>Dia 1</vt:lpstr>
      <vt:lpstr>Dia 2</vt:lpstr>
      <vt:lpstr>“Blindgangers in het onderwijs”</vt:lpstr>
      <vt:lpstr>Waarom toetsen</vt:lpstr>
      <vt:lpstr>De toets als stok achter de deur</vt:lpstr>
      <vt:lpstr>Elementen van de valkuil</vt:lpstr>
      <vt:lpstr>Het belang van feedback</vt:lpstr>
      <vt:lpstr>Aanbevelingen en discussie (1)</vt:lpstr>
      <vt:lpstr>Aanbevelingen en discussie (2)</vt:lpstr>
      <vt:lpstr>De wens:</vt:lpstr>
    </vt:vector>
  </TitlesOfParts>
  <Company>De School Meester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Ben van der Hilst</dc:creator>
  <cp:lastModifiedBy>Ben van der Hilst</cp:lastModifiedBy>
  <cp:revision>3</cp:revision>
  <dcterms:created xsi:type="dcterms:W3CDTF">2014-10-27T11:42:40Z</dcterms:created>
  <dcterms:modified xsi:type="dcterms:W3CDTF">2014-10-27T11:52:34Z</dcterms:modified>
</cp:coreProperties>
</file>